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26" r:id="rId2"/>
    <p:sldId id="445" r:id="rId3"/>
    <p:sldId id="344" r:id="rId4"/>
    <p:sldId id="345" r:id="rId5"/>
    <p:sldId id="347" r:id="rId6"/>
    <p:sldId id="348" r:id="rId7"/>
    <p:sldId id="428" r:id="rId8"/>
    <p:sldId id="352" r:id="rId9"/>
    <p:sldId id="353" r:id="rId10"/>
    <p:sldId id="354" r:id="rId11"/>
    <p:sldId id="355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77" r:id="rId20"/>
    <p:sldId id="444" r:id="rId21"/>
    <p:sldId id="434" r:id="rId22"/>
    <p:sldId id="442" r:id="rId23"/>
    <p:sldId id="429" r:id="rId24"/>
    <p:sldId id="380" r:id="rId25"/>
    <p:sldId id="381" r:id="rId26"/>
    <p:sldId id="384" r:id="rId27"/>
    <p:sldId id="430" r:id="rId28"/>
    <p:sldId id="437" r:id="rId29"/>
    <p:sldId id="438" r:id="rId30"/>
    <p:sldId id="387" r:id="rId31"/>
    <p:sldId id="388" r:id="rId32"/>
    <p:sldId id="389" r:id="rId33"/>
    <p:sldId id="390" r:id="rId34"/>
    <p:sldId id="391" r:id="rId35"/>
    <p:sldId id="394" r:id="rId36"/>
    <p:sldId id="436" r:id="rId37"/>
    <p:sldId id="455" r:id="rId38"/>
    <p:sldId id="398" r:id="rId39"/>
    <p:sldId id="402" r:id="rId40"/>
    <p:sldId id="404" r:id="rId41"/>
    <p:sldId id="456" r:id="rId42"/>
    <p:sldId id="405" r:id="rId43"/>
    <p:sldId id="425" r:id="rId44"/>
    <p:sldId id="446" r:id="rId45"/>
    <p:sldId id="447" r:id="rId46"/>
    <p:sldId id="448" r:id="rId47"/>
    <p:sldId id="449" r:id="rId48"/>
    <p:sldId id="450" r:id="rId49"/>
    <p:sldId id="451" r:id="rId50"/>
    <p:sldId id="452" r:id="rId51"/>
    <p:sldId id="453" r:id="rId52"/>
    <p:sldId id="45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6" y="-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03D57-4820-44E6-9D62-537D2D39767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7E8EC-725F-49DC-B89E-4D6F9A7B7A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04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61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1781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614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557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55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027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027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4776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096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E8EC-725F-49DC-B89E-4D6F9A7B7A00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870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E8EC-725F-49DC-B89E-4D6F9A7B7A00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55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15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71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19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85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69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92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E8EC-725F-49DC-B89E-4D6F9A7B7A0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96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DC4-A680-4CAB-86C8-91CE669D2C2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178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93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2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08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61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19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24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56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53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790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6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8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5FCC-E483-4997-AFE9-DE12511AF4CE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8BC0-5B44-45A1-8EA0-1484A23F8D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48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023" y="764705"/>
            <a:ext cx="6421516" cy="4536504"/>
          </a:xfrm>
        </p:spPr>
        <p:txBody>
          <a:bodyPr>
            <a:normAutofit/>
          </a:bodyPr>
          <a:lstStyle/>
          <a:p>
            <a:endParaRPr lang="en-CA" sz="5800" dirty="0" smtClean="0">
              <a:solidFill>
                <a:schemeClr val="tx1"/>
              </a:solidFill>
            </a:endParaRPr>
          </a:p>
          <a:p>
            <a:r>
              <a:rPr lang="en-CA" sz="5800" b="1" dirty="0" smtClean="0">
                <a:solidFill>
                  <a:schemeClr val="tx1"/>
                </a:solidFill>
              </a:rPr>
              <a:t>Spiritual Cycles</a:t>
            </a:r>
          </a:p>
          <a:p>
            <a:r>
              <a:rPr lang="en-GB" sz="2400" b="1" dirty="0"/>
              <a:t>a program </a:t>
            </a:r>
            <a:endParaRPr lang="en-GB" sz="2400" b="1" dirty="0" smtClean="0"/>
          </a:p>
          <a:p>
            <a:r>
              <a:rPr lang="en-GB" sz="2400" b="1" dirty="0" smtClean="0"/>
              <a:t>derived </a:t>
            </a:r>
            <a:r>
              <a:rPr lang="en-GB" sz="2400" b="1" dirty="0"/>
              <a:t>from Vedic Science and literature</a:t>
            </a:r>
            <a:endParaRPr lang="en-CA" sz="2400" b="1" dirty="0" smtClean="0"/>
          </a:p>
          <a:p>
            <a:endParaRPr lang="en-CA" sz="4100" b="1" dirty="0" smtClean="0">
              <a:solidFill>
                <a:schemeClr val="tx1"/>
              </a:solidFill>
            </a:endParaRPr>
          </a:p>
          <a:p>
            <a:r>
              <a:rPr lang="en-CA" sz="4600" b="1" dirty="0" smtClean="0">
                <a:solidFill>
                  <a:schemeClr val="tx1"/>
                </a:solidFill>
              </a:rPr>
              <a:t>Dr.Rashida Naraharasetti</a:t>
            </a:r>
          </a:p>
          <a:p>
            <a:endParaRPr lang="en-CA" sz="5100" b="1" dirty="0">
              <a:solidFill>
                <a:schemeClr val="tx1"/>
              </a:solidFill>
            </a:endParaRPr>
          </a:p>
          <a:p>
            <a:endParaRPr lang="en-CA" sz="3600" b="1" dirty="0"/>
          </a:p>
          <a:p>
            <a:endParaRPr lang="en-CA" sz="4000" b="1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55576" y="215089"/>
            <a:ext cx="7632848" cy="634962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en-CA" sz="4000" dirty="0">
                <a:latin typeface="+mn-lt"/>
              </a:rPr>
              <a:t>T</a:t>
            </a:r>
            <a:r>
              <a:rPr lang="en-CA" sz="4000" dirty="0" smtClean="0">
                <a:latin typeface="+mn-lt"/>
              </a:rPr>
              <a:t>he space</a:t>
            </a:r>
            <a:endParaRPr lang="en-CA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C:\Users\vikra\Desktop\New folder\1.4 workshops in prep\Trikala bioenergetic balance\PPT\pictures\slide 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The solar system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C:\Users\vikra\Desktop\New folder\1.4 workshops in prep\Trikala bioenergetic balance\PPT\pictures\slide 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earth and its atmosphere Biogeochemical cycles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93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CA" sz="4000" dirty="0"/>
          </a:p>
        </p:txBody>
      </p:sp>
      <p:pic>
        <p:nvPicPr>
          <p:cNvPr id="6146" name="Picture 2" descr="C:\Users\vikra\Desktop\New folder\1.4 workshops in prep\Trikala bioenergetic balance\PPT\pictures\golden ratio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967"/>
            <a:ext cx="8484566" cy="67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Most of these </a:t>
            </a:r>
            <a:r>
              <a:rPr lang="en-GB" dirty="0"/>
              <a:t>natural cycles balance and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regulate </a:t>
            </a:r>
            <a:r>
              <a:rPr lang="en-GB" dirty="0"/>
              <a:t>Earth and its atmosphere.</a:t>
            </a:r>
            <a:endParaRPr lang="en-CA" dirty="0"/>
          </a:p>
          <a:p>
            <a:pPr marL="0" indent="0" algn="ctr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59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4000" dirty="0"/>
          </a:p>
        </p:txBody>
      </p:sp>
      <p:pic>
        <p:nvPicPr>
          <p:cNvPr id="9218" name="Picture 2" descr="C:\Users\vikra\Desktop\New folder\1.4 workshops in prep\Trikala bioenergetic balance\PPT\pictures\slide 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7" y="0"/>
            <a:ext cx="9160769" cy="68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endParaRPr lang="en-US" i="1" dirty="0" smtClean="0"/>
          </a:p>
          <a:p>
            <a:r>
              <a:rPr lang="en-US" dirty="0" smtClean="0"/>
              <a:t>“</a:t>
            </a:r>
            <a:r>
              <a:rPr lang="en-US" dirty="0"/>
              <a:t>Tat </a:t>
            </a:r>
            <a:r>
              <a:rPr lang="en-US" dirty="0" err="1"/>
              <a:t>Tvam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” (Sanskrit), Thou art that, meaning ” the self in its primordial state is identical with the origin of all phenomenon.” ~ </a:t>
            </a:r>
            <a:r>
              <a:rPr lang="en-US" b="1" dirty="0" err="1"/>
              <a:t>Chandogya</a:t>
            </a:r>
            <a:r>
              <a:rPr lang="en-US" b="1" dirty="0"/>
              <a:t> Upanishad 6:8:7 ; 8</a:t>
            </a:r>
            <a:r>
              <a:rPr lang="en-US" b="1" baseline="30000" dirty="0"/>
              <a:t>th</a:t>
            </a:r>
            <a:r>
              <a:rPr lang="en-US" b="1" dirty="0"/>
              <a:t> century BC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fontAlgn="base"/>
            <a:r>
              <a:rPr lang="en-US" dirty="0" smtClean="0"/>
              <a:t>“This </a:t>
            </a:r>
            <a:r>
              <a:rPr lang="en-US" dirty="0"/>
              <a:t>world is indeed a living being endowed with a soul and intelligence … A single visible living entity containing all other living entities, which by their nature are all related</a:t>
            </a:r>
            <a:r>
              <a:rPr lang="en-US" dirty="0" smtClean="0"/>
              <a:t>.” </a:t>
            </a:r>
            <a:r>
              <a:rPr lang="en-US" dirty="0"/>
              <a:t>~  </a:t>
            </a:r>
            <a:r>
              <a:rPr lang="en-US" b="1" dirty="0"/>
              <a:t>Plato, </a:t>
            </a:r>
            <a:r>
              <a:rPr lang="en-US" b="1" dirty="0" err="1"/>
              <a:t>Timaeus</a:t>
            </a:r>
            <a:r>
              <a:rPr lang="en-US" b="1" dirty="0"/>
              <a:t>, 29/30; 4th century </a:t>
            </a:r>
            <a:r>
              <a:rPr lang="en-US" b="1" dirty="0" smtClean="0"/>
              <a:t>BC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0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en-CA" dirty="0"/>
              <a:t>C</a:t>
            </a:r>
            <a:r>
              <a:rPr lang="en-CA" dirty="0" smtClean="0"/>
              <a:t>ycles within the cycle of life  </a:t>
            </a:r>
            <a:br>
              <a:rPr lang="en-CA" dirty="0" smtClean="0"/>
            </a:br>
            <a:r>
              <a:rPr lang="en-CA" b="1" dirty="0" smtClean="0"/>
              <a:t>Microcosm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31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531460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       Cycles </a:t>
            </a:r>
            <a:r>
              <a:rPr lang="en-GB" dirty="0"/>
              <a:t>within the Cycle of </a:t>
            </a:r>
            <a:r>
              <a:rPr lang="en-GB" dirty="0" smtClean="0"/>
              <a:t>Life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CA" sz="3600" dirty="0" smtClean="0"/>
              <a:t>Rhythm </a:t>
            </a:r>
            <a:r>
              <a:rPr lang="en-CA" sz="3600" dirty="0"/>
              <a:t>of breath</a:t>
            </a:r>
            <a:br>
              <a:rPr lang="en-CA" sz="3600" dirty="0"/>
            </a:br>
            <a:r>
              <a:rPr lang="en-CA" sz="3600" dirty="0"/>
              <a:t>24 hour cycle, Day/Night Cycle, </a:t>
            </a:r>
            <a:r>
              <a:rPr lang="en-CA" sz="3600" dirty="0" smtClean="0"/>
              <a:t>Circadian </a:t>
            </a:r>
            <a:r>
              <a:rPr lang="en-CA" sz="3600" dirty="0"/>
              <a:t>rhythm</a:t>
            </a:r>
            <a:br>
              <a:rPr lang="en-CA" sz="3600" dirty="0"/>
            </a:br>
            <a:r>
              <a:rPr lang="en-CA" sz="3600" dirty="0"/>
              <a:t>Lunar Cycle </a:t>
            </a:r>
            <a:br>
              <a:rPr lang="en-CA" sz="3600" dirty="0"/>
            </a:br>
            <a:r>
              <a:rPr lang="en-CA" sz="3600" dirty="0"/>
              <a:t>7 year growth cycle</a:t>
            </a:r>
            <a:br>
              <a:rPr lang="en-CA" sz="3600" dirty="0"/>
            </a:br>
            <a:r>
              <a:rPr lang="en-CA" sz="3600" dirty="0"/>
              <a:t>Procreation cycles</a:t>
            </a:r>
            <a:br>
              <a:rPr lang="en-CA" sz="3600" dirty="0"/>
            </a:br>
            <a:r>
              <a:rPr lang="en-CA" sz="3600" dirty="0"/>
              <a:t>Gestation cycle</a:t>
            </a:r>
            <a:br>
              <a:rPr lang="en-CA" sz="3600" dirty="0"/>
            </a:br>
            <a:r>
              <a:rPr lang="en-CA" sz="3600" dirty="0"/>
              <a:t>Metabolic </a:t>
            </a:r>
            <a:r>
              <a:rPr lang="en-CA" sz="3600" dirty="0" smtClean="0"/>
              <a:t>Cycles</a:t>
            </a:r>
            <a:br>
              <a:rPr lang="en-CA" sz="3600" dirty="0" smtClean="0"/>
            </a:br>
            <a:r>
              <a:rPr lang="en-CA" sz="3600" dirty="0" smtClean="0"/>
              <a:t>Psychology</a:t>
            </a:r>
            <a:br>
              <a:rPr lang="en-CA" sz="3600" dirty="0" smtClean="0"/>
            </a:br>
            <a:r>
              <a:rPr lang="en-CA" sz="3600" dirty="0"/>
              <a:t>A</a:t>
            </a:r>
            <a:r>
              <a:rPr lang="en-CA" sz="3600" dirty="0" smtClean="0"/>
              <a:t>tom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79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These </a:t>
            </a:r>
            <a:r>
              <a:rPr lang="en-CA" dirty="0"/>
              <a:t>cycles always follow an order following time </a:t>
            </a:r>
            <a:r>
              <a:rPr lang="en-CA" dirty="0" smtClean="0"/>
              <a:t>and space</a:t>
            </a:r>
            <a:r>
              <a:rPr lang="en-CA" dirty="0"/>
              <a:t>. </a:t>
            </a:r>
            <a:endParaRPr lang="en-CA" dirty="0" smtClean="0"/>
          </a:p>
          <a:p>
            <a:r>
              <a:rPr lang="en-CA" dirty="0" smtClean="0"/>
              <a:t>Anything that </a:t>
            </a:r>
            <a:r>
              <a:rPr lang="en-CA" dirty="0"/>
              <a:t>is out of the order is </a:t>
            </a:r>
            <a:r>
              <a:rPr lang="en-CA" dirty="0" smtClean="0"/>
              <a:t>a special experience</a:t>
            </a:r>
            <a:r>
              <a:rPr lang="en-CA" dirty="0"/>
              <a:t>. 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306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smtClean="0"/>
              <a:t>1964 Madras Law College</a:t>
            </a:r>
            <a:endParaRPr lang="en-CA" dirty="0"/>
          </a:p>
        </p:txBody>
      </p:sp>
      <p:pic>
        <p:nvPicPr>
          <p:cNvPr id="4" name="Picture 2" descr="C:\Users\vikra\Desktop\New folder\1.4 workshops in prep\Trikala bioenergetic balance\PPT\pictures\Madras law Colle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35" y="1600200"/>
            <a:ext cx="72753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9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By harmonizing energies through </a:t>
            </a:r>
          </a:p>
          <a:p>
            <a:pPr marL="0" indent="0" algn="ctr">
              <a:buNone/>
            </a:pPr>
            <a:r>
              <a:rPr lang="en-US" dirty="0"/>
              <a:t>S</a:t>
            </a:r>
            <a:r>
              <a:rPr lang="en-US" dirty="0" smtClean="0"/>
              <a:t>piritual </a:t>
            </a:r>
            <a:r>
              <a:rPr lang="en-US" dirty="0"/>
              <a:t>C</a:t>
            </a:r>
            <a:r>
              <a:rPr lang="en-US" dirty="0" smtClean="0"/>
              <a:t>ycle balance, </a:t>
            </a:r>
          </a:p>
          <a:p>
            <a:pPr marL="0" indent="0" algn="ctr">
              <a:buNone/>
            </a:pPr>
            <a:r>
              <a:rPr lang="en-US" dirty="0" smtClean="0"/>
              <a:t>we </a:t>
            </a:r>
            <a:r>
              <a:rPr lang="en-US" dirty="0"/>
              <a:t>attempt to restore harmony between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microcosm and the macrocosm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126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000" dirty="0" smtClean="0"/>
              <a:t>Parts of a cycle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23206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CA" dirty="0" smtClean="0"/>
              <a:t>Parts of a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b="1" dirty="0" smtClean="0"/>
          </a:p>
          <a:p>
            <a:pPr marL="0" indent="0" algn="ctr">
              <a:buNone/>
            </a:pP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895551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4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err="1" smtClean="0"/>
              <a:t>Srusti</a:t>
            </a:r>
            <a:r>
              <a:rPr lang="en-CA" sz="4000" dirty="0" smtClean="0"/>
              <a:t>/Creation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b="1" dirty="0" smtClean="0"/>
          </a:p>
          <a:p>
            <a:r>
              <a:rPr lang="en-CA" dirty="0"/>
              <a:t>Is the energy converting into matter. </a:t>
            </a:r>
          </a:p>
          <a:p>
            <a:endParaRPr lang="en-CA" dirty="0"/>
          </a:p>
          <a:p>
            <a:r>
              <a:rPr lang="en-CA" dirty="0"/>
              <a:t>The pattern and form of what is created, the attributes of the body and the attitudes of the mind and the events that are created </a:t>
            </a:r>
            <a:r>
              <a:rPr lang="en-GB" dirty="0"/>
              <a:t>are aligned with the energy it carries. </a:t>
            </a:r>
          </a:p>
          <a:p>
            <a:endParaRPr lang="en-GB" dirty="0"/>
          </a:p>
          <a:p>
            <a:r>
              <a:rPr lang="en-CA" dirty="0"/>
              <a:t>The creation of physical matter is a magnificent manifestation of spirit- </a:t>
            </a:r>
            <a:r>
              <a:rPr lang="en-CA" dirty="0" err="1"/>
              <a:t>Srusti</a:t>
            </a:r>
            <a:endParaRPr lang="en-CA" dirty="0"/>
          </a:p>
          <a:p>
            <a:pPr marL="0" indent="0" algn="ctr">
              <a:buNone/>
            </a:pPr>
            <a:r>
              <a:rPr lang="en-CA" b="1" dirty="0" smtClean="0"/>
              <a:t> </a:t>
            </a:r>
            <a:endParaRPr lang="en-CA" b="1" dirty="0"/>
          </a:p>
          <a:p>
            <a:pPr marL="0" indent="0" algn="ctr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17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err="1" smtClean="0"/>
              <a:t>Sthiti</a:t>
            </a:r>
            <a:r>
              <a:rPr lang="en-CA" dirty="0" smtClean="0"/>
              <a:t>/Sustenance/Maintenance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/>
          </a:bodyPr>
          <a:lstStyle/>
          <a:p>
            <a:r>
              <a:rPr lang="en-CA" dirty="0" smtClean="0"/>
              <a:t>Sustenance </a:t>
            </a:r>
            <a:r>
              <a:rPr lang="en-CA" dirty="0"/>
              <a:t>of the created </a:t>
            </a:r>
            <a:r>
              <a:rPr lang="en-CA" dirty="0" smtClean="0"/>
              <a:t>matter</a:t>
            </a:r>
          </a:p>
          <a:p>
            <a:r>
              <a:rPr lang="en-CA" dirty="0"/>
              <a:t>in various states, position, permanence, </a:t>
            </a:r>
            <a:r>
              <a:rPr lang="en-CA" dirty="0" smtClean="0"/>
              <a:t>or </a:t>
            </a:r>
            <a:r>
              <a:rPr lang="en-CA" dirty="0"/>
              <a:t>continued existence in any place, and modes of motion. </a:t>
            </a:r>
          </a:p>
          <a:p>
            <a:r>
              <a:rPr lang="en-CA" dirty="0"/>
              <a:t>The essence of every celestial body pulsates in every cell of the being through time and space. </a:t>
            </a:r>
          </a:p>
          <a:p>
            <a:r>
              <a:rPr lang="en-CA" dirty="0"/>
              <a:t>Experiencing these pulsations with pure joy is </a:t>
            </a:r>
            <a:r>
              <a:rPr lang="en-CA" dirty="0" err="1"/>
              <a:t>Sthiti</a:t>
            </a:r>
            <a:r>
              <a:rPr lang="en-CA" dirty="0"/>
              <a:t> </a:t>
            </a:r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1581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Laya</a:t>
            </a:r>
            <a:r>
              <a:rPr lang="en-CA" sz="4000" dirty="0"/>
              <a:t>/ </a:t>
            </a:r>
            <a:r>
              <a:rPr lang="en-CA" sz="4000" dirty="0" smtClean="0"/>
              <a:t>Resolution (Rhythm)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Spiritual </a:t>
            </a:r>
            <a:r>
              <a:rPr lang="en-CA" dirty="0"/>
              <a:t>freedom is an ever evolving process</a:t>
            </a:r>
            <a:r>
              <a:rPr lang="en-CA" dirty="0" smtClean="0"/>
              <a:t>.</a:t>
            </a:r>
          </a:p>
          <a:p>
            <a:r>
              <a:rPr lang="en-GB" dirty="0"/>
              <a:t>Thoughts, desires, ambitions and emotions are tools to experience this sense of freedom for spiritual awakening</a:t>
            </a:r>
            <a:endParaRPr lang="en-CA" dirty="0"/>
          </a:p>
          <a:p>
            <a:r>
              <a:rPr lang="en-CA" dirty="0"/>
              <a:t>Skillful use of the tools and attaining freedom is </a:t>
            </a:r>
            <a:r>
              <a:rPr lang="en-CA" dirty="0" err="1"/>
              <a:t>Laya</a:t>
            </a:r>
            <a:endParaRPr lang="en-CA" dirty="0"/>
          </a:p>
          <a:p>
            <a:r>
              <a:rPr lang="en-CA" dirty="0" smtClean="0"/>
              <a:t>Is the revival </a:t>
            </a:r>
            <a:r>
              <a:rPr lang="en-CA" dirty="0"/>
              <a:t>of energy  through </a:t>
            </a:r>
            <a:r>
              <a:rPr lang="en-CA" dirty="0" smtClean="0"/>
              <a:t>matter </a:t>
            </a:r>
            <a:r>
              <a:rPr lang="en-CA" dirty="0"/>
              <a:t>converting into energy. 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0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</a:t>
            </a:r>
            <a:r>
              <a:rPr lang="en-CA" dirty="0"/>
              <a:t>spirit maintains its relationship with </a:t>
            </a:r>
            <a:r>
              <a:rPr lang="en-CA" dirty="0" smtClean="0"/>
              <a:t>the matter </a:t>
            </a:r>
            <a:r>
              <a:rPr lang="en-CA" dirty="0"/>
              <a:t>while uncovering and discovering its true power through each experience.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86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CA" sz="4000" dirty="0" smtClean="0"/>
              <a:t>Spiritual Cycles Balance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7351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Spiritual cycles are cycles through time and space where the created matter experiences the consequences of its thoughts, words and deeds as it transcends into a wiser being towards Enlightenment/Nirvana.</a:t>
            </a:r>
            <a:endParaRPr lang="en-CA" dirty="0"/>
          </a:p>
          <a:p>
            <a:r>
              <a:rPr lang="en-GB" dirty="0" smtClean="0"/>
              <a:t>According </a:t>
            </a:r>
            <a:r>
              <a:rPr lang="en-GB" dirty="0"/>
              <a:t>to </a:t>
            </a:r>
            <a:r>
              <a:rPr lang="en-GB" dirty="0" err="1"/>
              <a:t>Advaita</a:t>
            </a:r>
            <a:r>
              <a:rPr lang="en-GB" dirty="0"/>
              <a:t> Vedanta, these are beginning-less and endless cycles.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38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Some areas </a:t>
            </a:r>
            <a:r>
              <a:rPr lang="en-GB" b="1" dirty="0" smtClean="0"/>
              <a:t>from</a:t>
            </a:r>
            <a:endParaRPr lang="en-CA" dirty="0"/>
          </a:p>
          <a:p>
            <a:pPr marL="0" indent="0" algn="ctr">
              <a:buNone/>
            </a:pPr>
            <a:r>
              <a:rPr lang="en-GB" b="1" dirty="0"/>
              <a:t>the Vedic literature that are applied in </a:t>
            </a:r>
            <a:endParaRPr lang="en-GB" b="1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GB" b="1" dirty="0"/>
              <a:t>the “Spiritual Cycle Balance®” Procedure</a:t>
            </a:r>
            <a:endParaRPr lang="en-CA" dirty="0"/>
          </a:p>
          <a:p>
            <a:pPr marL="0" indent="0" algn="ctr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33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My Dreams </a:t>
            </a:r>
            <a:r>
              <a:rPr lang="en-CA" sz="4000" dirty="0"/>
              <a:t>and </a:t>
            </a:r>
            <a:r>
              <a:rPr lang="en-CA" sz="4000" dirty="0" smtClean="0"/>
              <a:t>Transitions</a:t>
            </a:r>
            <a:br>
              <a:rPr lang="en-CA" sz="4000" dirty="0" smtClean="0"/>
            </a:br>
            <a:r>
              <a:rPr lang="en-CA" sz="4000" dirty="0" smtClean="0"/>
              <a:t>Cycles in my life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1964 – age 6 - dreamed </a:t>
            </a:r>
            <a:r>
              <a:rPr lang="en-CA" dirty="0"/>
              <a:t>to become a lawyer</a:t>
            </a:r>
          </a:p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1974 -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changed direction to become a doctor</a:t>
            </a:r>
          </a:p>
          <a:p>
            <a:r>
              <a:rPr lang="en-CA" dirty="0" smtClean="0"/>
              <a:t>1984 – Medical Internship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96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Five Layers of the body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9218" name="Picture 2" descr="C:\Users\vikra\Desktop\New folder\1.4 workshops in prep\Trikala bioenergetic balance\PPT\pictures\pancha kosa 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10854"/>
            <a:ext cx="5947146" cy="59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/>
              <a:t>The Five Layers of the body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and the outer most layer - Embodiment of nurture</a:t>
            </a:r>
          </a:p>
          <a:p>
            <a:r>
              <a:rPr lang="en-CA" dirty="0" smtClean="0"/>
              <a:t>2</a:t>
            </a:r>
            <a:r>
              <a:rPr lang="en-CA" baseline="30000" dirty="0" smtClean="0"/>
              <a:t>nd</a:t>
            </a:r>
            <a:r>
              <a:rPr lang="en-CA" dirty="0" smtClean="0"/>
              <a:t> layer - Embodiment of life force energy</a:t>
            </a:r>
          </a:p>
          <a:p>
            <a:r>
              <a:rPr lang="en-CA" dirty="0" smtClean="0"/>
              <a:t>3</a:t>
            </a:r>
            <a:r>
              <a:rPr lang="en-CA" baseline="30000" dirty="0" smtClean="0"/>
              <a:t>rd</a:t>
            </a:r>
            <a:r>
              <a:rPr lang="en-CA" dirty="0" smtClean="0"/>
              <a:t> layer - </a:t>
            </a:r>
            <a:r>
              <a:rPr lang="en-CA" dirty="0"/>
              <a:t>E</a:t>
            </a:r>
            <a:r>
              <a:rPr lang="en-CA" dirty="0" smtClean="0"/>
              <a:t>mbodiment of intellect</a:t>
            </a:r>
          </a:p>
          <a:p>
            <a:r>
              <a:rPr lang="en-CA" dirty="0" smtClean="0"/>
              <a:t>4</a:t>
            </a:r>
            <a:r>
              <a:rPr lang="en-CA" baseline="30000" dirty="0" smtClean="0"/>
              <a:t>th</a:t>
            </a:r>
            <a:r>
              <a:rPr lang="en-CA" dirty="0" smtClean="0"/>
              <a:t> layer - Embodiment of wisdom</a:t>
            </a:r>
          </a:p>
          <a:p>
            <a:r>
              <a:rPr lang="en-CA" dirty="0" smtClean="0"/>
              <a:t>5</a:t>
            </a:r>
            <a:r>
              <a:rPr lang="en-CA" baseline="30000" dirty="0" smtClean="0"/>
              <a:t>th</a:t>
            </a:r>
            <a:r>
              <a:rPr lang="en-CA" dirty="0" smtClean="0"/>
              <a:t> and inner most layer - Embodiment of bliss </a:t>
            </a:r>
          </a:p>
        </p:txBody>
      </p:sp>
    </p:spTree>
    <p:extLst>
      <p:ext uri="{BB962C8B-B14F-4D97-AF65-F5344CB8AC3E}">
        <p14:creationId xmlns:p14="http://schemas.microsoft.com/office/powerpoint/2010/main" val="19072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3 Bodies</a:t>
            </a:r>
            <a:br>
              <a:rPr lang="en-CA" sz="4000" dirty="0" smtClean="0"/>
            </a:b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Gross or </a:t>
            </a:r>
            <a:r>
              <a:rPr lang="en-CA" dirty="0"/>
              <a:t>Physical body</a:t>
            </a:r>
          </a:p>
          <a:p>
            <a:pPr marL="0" indent="0">
              <a:buNone/>
            </a:pPr>
            <a:r>
              <a:rPr lang="en-CA" dirty="0" smtClean="0"/>
              <a:t>Contains </a:t>
            </a:r>
            <a:r>
              <a:rPr lang="en-CA" dirty="0"/>
              <a:t>the 1st, outermost layer - Nurture</a:t>
            </a:r>
          </a:p>
          <a:p>
            <a:r>
              <a:rPr lang="en-CA" dirty="0" smtClean="0"/>
              <a:t>The </a:t>
            </a:r>
            <a:r>
              <a:rPr lang="en-CA" dirty="0"/>
              <a:t>Subtle or Astral body</a:t>
            </a:r>
          </a:p>
          <a:p>
            <a:pPr marL="0" indent="0">
              <a:buNone/>
            </a:pPr>
            <a:r>
              <a:rPr lang="en-CA" dirty="0" smtClean="0"/>
              <a:t>Contains </a:t>
            </a:r>
            <a:r>
              <a:rPr lang="en-CA" dirty="0"/>
              <a:t>the 2nd, 3rd, &amp; 4th layers – Energy, Intellect </a:t>
            </a:r>
            <a:r>
              <a:rPr lang="en-CA" dirty="0" smtClean="0"/>
              <a:t>&amp; Wisdom</a:t>
            </a:r>
            <a:endParaRPr lang="en-CA" dirty="0"/>
          </a:p>
          <a:p>
            <a:r>
              <a:rPr lang="en-CA" dirty="0" smtClean="0"/>
              <a:t>The </a:t>
            </a:r>
            <a:r>
              <a:rPr lang="en-CA" dirty="0"/>
              <a:t>Causal body</a:t>
            </a:r>
          </a:p>
          <a:p>
            <a:pPr marL="0" indent="0">
              <a:buNone/>
            </a:pPr>
            <a:r>
              <a:rPr lang="en-CA" dirty="0" smtClean="0"/>
              <a:t>Contains </a:t>
            </a:r>
            <a:r>
              <a:rPr lang="en-CA" dirty="0"/>
              <a:t>the 5th innermost layer - Bliss</a:t>
            </a:r>
          </a:p>
        </p:txBody>
      </p:sp>
    </p:spTree>
    <p:extLst>
      <p:ext uri="{BB962C8B-B14F-4D97-AF65-F5344CB8AC3E}">
        <p14:creationId xmlns:p14="http://schemas.microsoft.com/office/powerpoint/2010/main" val="32077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Components of the gross body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5 primordial elements in their gross form</a:t>
            </a:r>
          </a:p>
          <a:p>
            <a:r>
              <a:rPr lang="en-CA" dirty="0" smtClean="0"/>
              <a:t>7 tissues </a:t>
            </a:r>
          </a:p>
          <a:p>
            <a:r>
              <a:rPr lang="en-CA" dirty="0" smtClean="0"/>
              <a:t>16 channels of transportation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69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3" name="Picture 3" descr="C:\Users\vikra\Desktop\New folder\1.4 workshops in prep\Trikala bioenergetic balance\PPT\pictures\5 primordial ele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4" y="188640"/>
            <a:ext cx="854539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The components of Subtle body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95536" y="1016145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5 </a:t>
            </a:r>
            <a:r>
              <a:rPr lang="en-CA" sz="3200" dirty="0"/>
              <a:t>Organs of sensory perception</a:t>
            </a:r>
          </a:p>
          <a:p>
            <a:r>
              <a:rPr lang="en-CA" sz="3200" dirty="0" smtClean="0"/>
              <a:t>5 </a:t>
            </a:r>
            <a:r>
              <a:rPr lang="en-CA" sz="3200" dirty="0"/>
              <a:t>Organs of action</a:t>
            </a:r>
          </a:p>
          <a:p>
            <a:r>
              <a:rPr lang="en-CA" sz="3200" dirty="0" smtClean="0"/>
              <a:t>Subtle </a:t>
            </a:r>
            <a:r>
              <a:rPr lang="en-CA" sz="3200" dirty="0"/>
              <a:t>essences of 5 elements</a:t>
            </a:r>
          </a:p>
          <a:p>
            <a:r>
              <a:rPr lang="en-CA" sz="3200" dirty="0" smtClean="0"/>
              <a:t>5 </a:t>
            </a:r>
            <a:r>
              <a:rPr lang="en-CA" sz="3200" dirty="0" err="1"/>
              <a:t>Prana</a:t>
            </a:r>
            <a:endParaRPr lang="en-CA" sz="3200" dirty="0"/>
          </a:p>
          <a:p>
            <a:r>
              <a:rPr lang="en-CA" sz="3200" dirty="0" smtClean="0"/>
              <a:t>5 </a:t>
            </a:r>
            <a:r>
              <a:rPr lang="en-CA" sz="3200" dirty="0" err="1" smtClean="0"/>
              <a:t>Vaayu</a:t>
            </a:r>
            <a:endParaRPr lang="en-CA" sz="3200" dirty="0" smtClean="0"/>
          </a:p>
          <a:p>
            <a:r>
              <a:rPr lang="en-CA" sz="3200" dirty="0" smtClean="0"/>
              <a:t>5 </a:t>
            </a:r>
            <a:r>
              <a:rPr lang="en-CA" sz="3200" dirty="0"/>
              <a:t>states of </a:t>
            </a:r>
            <a:r>
              <a:rPr lang="en-CA" sz="3200" dirty="0" smtClean="0"/>
              <a:t>mind</a:t>
            </a:r>
          </a:p>
          <a:p>
            <a:r>
              <a:rPr lang="en-CA" sz="3200" dirty="0" smtClean="0"/>
              <a:t>4 Inner causes</a:t>
            </a:r>
            <a:endParaRPr lang="en-CA" sz="3200" dirty="0"/>
          </a:p>
          <a:p>
            <a:r>
              <a:rPr lang="en-CA" sz="3200" dirty="0" smtClean="0"/>
              <a:t>3 </a:t>
            </a:r>
            <a:r>
              <a:rPr lang="en-CA" sz="3200" dirty="0" err="1" smtClean="0"/>
              <a:t>Guna</a:t>
            </a:r>
            <a:endParaRPr lang="en-CA" sz="3200" dirty="0" smtClean="0"/>
          </a:p>
          <a:p>
            <a:r>
              <a:rPr lang="en-CA" sz="3200" dirty="0"/>
              <a:t>10 </a:t>
            </a:r>
            <a:r>
              <a:rPr lang="en-CA" sz="3200" dirty="0" err="1"/>
              <a:t>Nadi</a:t>
            </a:r>
            <a:endParaRPr lang="en-CA" sz="3200" dirty="0"/>
          </a:p>
          <a:p>
            <a:r>
              <a:rPr lang="en-CA" sz="3200" dirty="0" smtClean="0"/>
              <a:t>12 Chakras</a:t>
            </a:r>
          </a:p>
          <a:p>
            <a:r>
              <a:rPr lang="en-CA" sz="3200" dirty="0" smtClean="0"/>
              <a:t>Kundalini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1277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C:\Users\vikra\Desktop\New folder\1.4 workshops in prep\Trikala bioenergetic balance\PPT\pictures\slide 3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65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ikra\Desktop\New folder\1.4 workshops in prep\Trikala bioenergetic balance\PPT\pictures\slide 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pPr marL="0" indent="0" algn="ctr">
              <a:buNone/>
            </a:pP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55610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456"/>
                <a:gridCol w="1146814"/>
                <a:gridCol w="1505070"/>
                <a:gridCol w="1500331"/>
                <a:gridCol w="1309379"/>
                <a:gridCol w="1303535"/>
                <a:gridCol w="1072415"/>
              </a:tblGrid>
              <a:tr h="1739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Element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Chakra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Organs of sensory perception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Organs of action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Subtle essences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Prana 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Vaayu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Ether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Throat</a:t>
                      </a:r>
                      <a:r>
                        <a:rPr lang="en-CA" sz="20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head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Ear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Mouth</a:t>
                      </a:r>
                      <a:r>
                        <a:rPr lang="en-CA" sz="20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speech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Sound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Udana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Udana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Wind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Heart</a:t>
                      </a:r>
                      <a:r>
                        <a:rPr lang="en-CA" sz="20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chest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Body/skin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Foot/moves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Touch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Prana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Prana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1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Fire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Solar plexus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Eye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Hands/carries fire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Form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Samana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Samana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Water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Sacral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Tongue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Anus</a:t>
                      </a:r>
                      <a:r>
                        <a:rPr lang="en-CA" sz="20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urethra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Taste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Vyana 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Vyana 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Earth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Root 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Nose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Sexual organs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Smell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Apana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err="1">
                          <a:effectLst/>
                        </a:rPr>
                        <a:t>Apana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5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The Components of Causal </a:t>
            </a:r>
            <a:r>
              <a:rPr lang="en-CA" sz="4000" dirty="0" smtClean="0"/>
              <a:t>Body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Storage </a:t>
            </a:r>
            <a:r>
              <a:rPr lang="en-CA" dirty="0"/>
              <a:t>of information from past </a:t>
            </a:r>
            <a:r>
              <a:rPr lang="en-CA" dirty="0" smtClean="0"/>
              <a:t>and present lives  </a:t>
            </a:r>
            <a:endParaRPr lang="en-CA" dirty="0"/>
          </a:p>
          <a:p>
            <a:r>
              <a:rPr lang="en-CA" dirty="0" smtClean="0"/>
              <a:t>Portal </a:t>
            </a:r>
            <a:r>
              <a:rPr lang="en-CA" dirty="0"/>
              <a:t>to entering cosmic consciousness as the concepts of time </a:t>
            </a:r>
            <a:r>
              <a:rPr lang="en-CA" dirty="0" smtClean="0"/>
              <a:t>and space </a:t>
            </a:r>
            <a:r>
              <a:rPr lang="en-CA" dirty="0"/>
              <a:t>disappear.</a:t>
            </a:r>
          </a:p>
          <a:p>
            <a:r>
              <a:rPr lang="en-CA" dirty="0" smtClean="0"/>
              <a:t>Attitude </a:t>
            </a:r>
            <a:r>
              <a:rPr lang="en-CA" dirty="0"/>
              <a:t>as a detached observer who witnesses the matter from </a:t>
            </a:r>
            <a:r>
              <a:rPr lang="en-CA" dirty="0" smtClean="0"/>
              <a:t>a different </a:t>
            </a:r>
            <a:r>
              <a:rPr lang="en-CA" dirty="0"/>
              <a:t>plane</a:t>
            </a:r>
            <a:r>
              <a:rPr lang="en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0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969714" cy="1124744"/>
          </a:xfrm>
        </p:spPr>
        <p:txBody>
          <a:bodyPr>
            <a:noAutofit/>
          </a:bodyPr>
          <a:lstStyle/>
          <a:p>
            <a:pPr algn="l"/>
            <a:r>
              <a:rPr lang="en-CA" sz="2800" dirty="0" smtClean="0"/>
              <a:t> 1964 Madras Law </a:t>
            </a:r>
            <a:r>
              <a:rPr lang="en-CA" sz="2800" dirty="0"/>
              <a:t>College    </a:t>
            </a:r>
            <a:r>
              <a:rPr lang="en-CA" sz="2800" dirty="0" smtClean="0"/>
              <a:t>              1984 </a:t>
            </a:r>
            <a:r>
              <a:rPr lang="en-CA" sz="2800" dirty="0"/>
              <a:t>Osmania </a:t>
            </a:r>
            <a:r>
              <a:rPr lang="en-CA" sz="2800" dirty="0" smtClean="0"/>
              <a:t>Hospital  Madras                                                    Hyderabad</a:t>
            </a:r>
            <a:br>
              <a:rPr lang="en-CA" sz="2800" dirty="0" smtClean="0"/>
            </a:br>
            <a:endParaRPr lang="en-CA" sz="2800" dirty="0"/>
          </a:p>
        </p:txBody>
      </p:sp>
      <p:pic>
        <p:nvPicPr>
          <p:cNvPr id="1026" name="Picture 2" descr="C:\Users\vikra\Desktop\New folder\1.4 workshops in prep\Trikala bioenergetic balance\PPT\pictures\Madras law Colle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907"/>
            <a:ext cx="4451347" cy="2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ikra\Desktop\New folder\1.4 workshops in prep\Trikala bioenergetic balance\PPT\pictures\Osmania General Hospital Hyderab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9843"/>
            <a:ext cx="4505218" cy="27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Humans </a:t>
            </a:r>
            <a:r>
              <a:rPr lang="en-CA" dirty="0"/>
              <a:t>are multidimensional beings and when problems arise they usually show up on multiple levels. 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772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balance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341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While </a:t>
            </a:r>
            <a:r>
              <a:rPr lang="en-CA" dirty="0"/>
              <a:t>the global goal is to encourage a smooth and balanced flow of </a:t>
            </a:r>
            <a:r>
              <a:rPr lang="en-CA" dirty="0" smtClean="0"/>
              <a:t>the </a:t>
            </a:r>
            <a:r>
              <a:rPr lang="en-CA" dirty="0"/>
              <a:t>immortal spiral, we consider each cycle </a:t>
            </a:r>
            <a:r>
              <a:rPr lang="en-CA" dirty="0" smtClean="0"/>
              <a:t>separately </a:t>
            </a:r>
            <a:r>
              <a:rPr lang="en-CA" dirty="0"/>
              <a:t>to enable the spirit to move towards its </a:t>
            </a:r>
            <a:r>
              <a:rPr lang="en-CA" dirty="0" smtClean="0"/>
              <a:t>final destiny in the present life cycle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09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Preparation in a Spiritual Cycle balance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Awareness of your relationship with your spirit</a:t>
            </a:r>
          </a:p>
          <a:p>
            <a:r>
              <a:rPr lang="en-CA" dirty="0"/>
              <a:t>What does Spirituality mean to </a:t>
            </a:r>
            <a:r>
              <a:rPr lang="en-CA" dirty="0" smtClean="0"/>
              <a:t>You?</a:t>
            </a:r>
          </a:p>
          <a:p>
            <a:r>
              <a:rPr lang="en-CA" dirty="0" smtClean="0"/>
              <a:t>How </a:t>
            </a:r>
            <a:r>
              <a:rPr lang="en-CA" dirty="0"/>
              <a:t>close are you to your soul?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3130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3 steps of Generic corrections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one - reconnecting to the original wisdom</a:t>
            </a:r>
          </a:p>
          <a:p>
            <a:r>
              <a:rPr lang="en-US" dirty="0"/>
              <a:t>Step two - allowing the flow of integrated wisdom</a:t>
            </a:r>
          </a:p>
          <a:p>
            <a:r>
              <a:rPr lang="en-CA" dirty="0"/>
              <a:t>Step three - </a:t>
            </a:r>
            <a:r>
              <a:rPr lang="en-CA" dirty="0" err="1"/>
              <a:t>Trikarana</a:t>
            </a:r>
            <a:r>
              <a:rPr lang="en-CA" dirty="0"/>
              <a:t> </a:t>
            </a:r>
            <a:r>
              <a:rPr lang="en-CA" dirty="0" err="1"/>
              <a:t>sudhhi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0069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1 - Global goal -The soft focus is on spiritual cycle of the current life.</a:t>
            </a:r>
          </a:p>
          <a:p>
            <a:r>
              <a:rPr lang="en-US" dirty="0" smtClean="0"/>
              <a:t>Step </a:t>
            </a:r>
            <a:r>
              <a:rPr lang="en-US" dirty="0"/>
              <a:t>2 - Specific goal - area of concern be it; gross body, subtle body or causal body that</a:t>
            </a:r>
          </a:p>
          <a:p>
            <a:pPr marL="0" indent="0">
              <a:buNone/>
            </a:pPr>
            <a:r>
              <a:rPr lang="en-US" dirty="0" smtClean="0"/>
              <a:t>    the </a:t>
            </a:r>
            <a:r>
              <a:rPr lang="en-US" dirty="0"/>
              <a:t>individual is consciously aware of.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2817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and correction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test which of the 3 bodies and 5 layers is imbalanced </a:t>
            </a:r>
          </a:p>
          <a:p>
            <a:r>
              <a:rPr lang="en-US" dirty="0" smtClean="0"/>
              <a:t>Muscle test to choose a correction from correction techniques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6513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techniques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Pranayama/breathing</a:t>
            </a:r>
          </a:p>
          <a:p>
            <a:r>
              <a:rPr lang="en-US" dirty="0" smtClean="0"/>
              <a:t>Mudra </a:t>
            </a:r>
            <a:r>
              <a:rPr lang="en-US" dirty="0"/>
              <a:t>– 32 most powerful Mudras</a:t>
            </a:r>
          </a:p>
          <a:p>
            <a:r>
              <a:rPr lang="en-CA" dirty="0" smtClean="0"/>
              <a:t>23 </a:t>
            </a:r>
            <a:r>
              <a:rPr lang="en-CA" dirty="0"/>
              <a:t>Basic Mantras</a:t>
            </a:r>
          </a:p>
          <a:p>
            <a:r>
              <a:rPr lang="en-CA" dirty="0" smtClean="0"/>
              <a:t>Nyasa </a:t>
            </a:r>
            <a:r>
              <a:rPr lang="en-CA" dirty="0"/>
              <a:t>- hand, body</a:t>
            </a:r>
          </a:p>
          <a:p>
            <a:r>
              <a:rPr lang="en-US" dirty="0" smtClean="0"/>
              <a:t>Chakras </a:t>
            </a:r>
            <a:r>
              <a:rPr lang="en-US" dirty="0"/>
              <a:t>– 12 chakras, 30 possible corrections in basic 7 chakras</a:t>
            </a:r>
          </a:p>
          <a:p>
            <a:r>
              <a:rPr lang="en-CA" dirty="0" smtClean="0"/>
              <a:t>Postures</a:t>
            </a:r>
            <a:endParaRPr lang="en-CA" dirty="0"/>
          </a:p>
          <a:p>
            <a:r>
              <a:rPr lang="en-CA" dirty="0" err="1" smtClean="0"/>
              <a:t>Pratyahara</a:t>
            </a:r>
            <a:endParaRPr lang="en-CA" dirty="0"/>
          </a:p>
          <a:p>
            <a:r>
              <a:rPr lang="en-CA" dirty="0" err="1" smtClean="0"/>
              <a:t>Marma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3110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</a:t>
            </a:r>
          </a:p>
          <a:p>
            <a:r>
              <a:rPr lang="en-US" dirty="0" smtClean="0"/>
              <a:t>Being the witness exercise</a:t>
            </a:r>
            <a:endParaRPr lang="en-US" dirty="0"/>
          </a:p>
          <a:p>
            <a:r>
              <a:rPr lang="en-US" dirty="0" smtClean="0"/>
              <a:t>Circumambulation</a:t>
            </a:r>
          </a:p>
          <a:p>
            <a:r>
              <a:rPr lang="en-US" dirty="0" smtClean="0"/>
              <a:t>Affirmation - I </a:t>
            </a:r>
            <a:r>
              <a:rPr lang="en-US" dirty="0"/>
              <a:t>am </a:t>
            </a:r>
            <a:r>
              <a:rPr lang="en-US" dirty="0" smtClean="0"/>
              <a:t>the </a:t>
            </a:r>
            <a:r>
              <a:rPr lang="en-US" dirty="0"/>
              <a:t>Pure Blissful </a:t>
            </a:r>
            <a:r>
              <a:rPr lang="en-US" dirty="0" smtClean="0"/>
              <a:t>Consciousness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7277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Noticing the 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What </a:t>
            </a:r>
            <a:r>
              <a:rPr lang="en-CA" dirty="0"/>
              <a:t>does Spirituality mean to </a:t>
            </a:r>
            <a:r>
              <a:rPr lang="en-CA" dirty="0" smtClean="0"/>
              <a:t>You?</a:t>
            </a:r>
          </a:p>
          <a:p>
            <a:r>
              <a:rPr lang="en-CA" dirty="0" smtClean="0"/>
              <a:t>How </a:t>
            </a:r>
            <a:r>
              <a:rPr lang="en-CA" dirty="0"/>
              <a:t>close are you to your soul?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01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/>
              <a:t>Dreams and Transitions</a:t>
            </a: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 smtClean="0"/>
              <a:t>continued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1994 – Read about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applied kinesiology-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wanted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to move into unlimited possibilities to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wellness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dirty="0" smtClean="0"/>
              <a:t>2004 </a:t>
            </a:r>
            <a:r>
              <a:rPr lang="en-CA" dirty="0"/>
              <a:t>- TFH- Proficiency and </a:t>
            </a:r>
            <a:r>
              <a:rPr lang="en-CA" dirty="0" smtClean="0"/>
              <a:t>TW</a:t>
            </a:r>
          </a:p>
          <a:p>
            <a:r>
              <a:rPr lang="en-US" dirty="0" smtClean="0"/>
              <a:t>2014 – Brain Gym</a:t>
            </a:r>
          </a:p>
          <a:p>
            <a:r>
              <a:rPr lang="en-US" dirty="0" smtClean="0"/>
              <a:t>2024 - ?????????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13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sz="4400" dirty="0" smtClean="0"/>
          </a:p>
          <a:p>
            <a:pPr marL="0" indent="0" algn="ctr">
              <a:buNone/>
            </a:pPr>
            <a:r>
              <a:rPr lang="en-CA" sz="4400" dirty="0" smtClean="0"/>
              <a:t>Workshop Series </a:t>
            </a:r>
          </a:p>
        </p:txBody>
      </p:sp>
    </p:spTree>
    <p:extLst>
      <p:ext uri="{BB962C8B-B14F-4D97-AF65-F5344CB8AC3E}">
        <p14:creationId xmlns:p14="http://schemas.microsoft.com/office/powerpoint/2010/main" val="2406679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08703"/>
              </p:ext>
            </p:extLst>
          </p:nvPr>
        </p:nvGraphicFramePr>
        <p:xfrm>
          <a:off x="35497" y="0"/>
          <a:ext cx="9108503" cy="7592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5616"/>
                <a:gridCol w="162887"/>
              </a:tblGrid>
              <a:tr h="7647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Spiritual cycles balance procedure</a:t>
                      </a: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81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5 Elements intro</a:t>
                      </a: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95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5 </a:t>
                      </a:r>
                      <a:r>
                        <a:rPr lang="en-CA" sz="3200" dirty="0" err="1">
                          <a:effectLst/>
                        </a:rPr>
                        <a:t>Prana</a:t>
                      </a:r>
                      <a:r>
                        <a:rPr lang="en-CA" sz="3200" dirty="0">
                          <a:effectLst/>
                        </a:rPr>
                        <a:t> and 5 Vayu - theory and corrections</a:t>
                      </a: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029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Mudra – theory and applications</a:t>
                      </a: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84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Mantra – theory and application</a:t>
                      </a: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dirty="0" err="1" smtClean="0">
                          <a:effectLst/>
                        </a:rPr>
                        <a:t>Nadi</a:t>
                      </a:r>
                      <a:r>
                        <a:rPr lang="en-CA" sz="3200" dirty="0" smtClean="0">
                          <a:effectLst/>
                        </a:rPr>
                        <a:t>- </a:t>
                      </a:r>
                      <a:r>
                        <a:rPr lang="en-CA" sz="3200" dirty="0">
                          <a:effectLst/>
                        </a:rPr>
                        <a:t>theory and corrections</a:t>
                      </a: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96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Chakra theory</a:t>
                      </a: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>
                          <a:effectLst/>
                        </a:rPr>
                        <a:t>Chakra balance</a:t>
                      </a:r>
                      <a:endParaRPr lang="en-CA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73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Kundalini meditation</a:t>
                      </a: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8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008111"/>
          </a:xfrm>
        </p:spPr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Rashida </a:t>
            </a:r>
            <a:r>
              <a:rPr lang="en-GB" dirty="0"/>
              <a:t>Naraharasetti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456384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rashida23@gmail.com</a:t>
            </a:r>
            <a:endParaRPr lang="en-GB" dirty="0"/>
          </a:p>
          <a:p>
            <a:r>
              <a:rPr lang="en-GB" dirty="0"/>
              <a:t>whatsapp +</a:t>
            </a:r>
            <a:r>
              <a:rPr lang="en-GB" dirty="0" smtClean="0"/>
              <a:t>16472281405</a:t>
            </a:r>
          </a:p>
          <a:p>
            <a:r>
              <a:rPr lang="en-GB" dirty="0" smtClean="0"/>
              <a:t>www.drrashidan.com</a:t>
            </a:r>
            <a:endParaRPr lang="en-GB" dirty="0"/>
          </a:p>
          <a:p>
            <a:endParaRPr lang="en-CA" dirty="0"/>
          </a:p>
          <a:p>
            <a:r>
              <a:rPr lang="en-GB" u="sng" dirty="0" smtClean="0"/>
              <a:t>         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3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40" y="260648"/>
            <a:ext cx="885698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    Dress codes transition            Tools of the trade</a:t>
            </a:r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                                                                                 </a:t>
            </a:r>
            <a:endParaRPr lang="en-CA" sz="6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sz="2000" dirty="0" smtClean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    Courtesy Google images</a:t>
            </a:r>
            <a:endParaRPr lang="en-CA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0879"/>
            <a:ext cx="1463373" cy="248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2019327" cy="22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60" y="1180878"/>
            <a:ext cx="1446232" cy="260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vikra\Desktop\New folder\1.4 workshops in prep\Trikala bioenergetic balance\PPT\pictures\slide 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860032" cy="51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Topics covered in this presentation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Cycles in the macrocosm</a:t>
            </a:r>
          </a:p>
          <a:p>
            <a:r>
              <a:rPr lang="en-CA" dirty="0"/>
              <a:t>Cycles in the microcosm</a:t>
            </a:r>
          </a:p>
          <a:p>
            <a:r>
              <a:rPr lang="en-CA" dirty="0" smtClean="0"/>
              <a:t>Parts of a Cycle - srusti-sthithi-laya</a:t>
            </a:r>
            <a:endParaRPr lang="en-CA" dirty="0"/>
          </a:p>
          <a:p>
            <a:r>
              <a:rPr lang="en-CA" dirty="0"/>
              <a:t>Intro to Spiritual </a:t>
            </a:r>
            <a:r>
              <a:rPr lang="en-CA" dirty="0" smtClean="0"/>
              <a:t>cycles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5 layers of the body</a:t>
            </a:r>
          </a:p>
          <a:p>
            <a:pPr marL="0" indent="0">
              <a:buNone/>
            </a:pPr>
            <a:r>
              <a:rPr lang="en-CA" dirty="0"/>
              <a:t>3 bodies and their components</a:t>
            </a:r>
          </a:p>
          <a:p>
            <a:r>
              <a:rPr lang="en-CA" dirty="0"/>
              <a:t>Spiritual cycle balance tips</a:t>
            </a:r>
          </a:p>
          <a:p>
            <a:pPr marL="0" indent="0">
              <a:buNone/>
            </a:pPr>
            <a:r>
              <a:rPr lang="en-CA" dirty="0"/>
              <a:t>Generic Correction techniques </a:t>
            </a:r>
          </a:p>
          <a:p>
            <a:pPr marL="0" indent="0">
              <a:buNone/>
            </a:pPr>
            <a:r>
              <a:rPr lang="en-CA" dirty="0"/>
              <a:t>Anchoring </a:t>
            </a:r>
            <a:r>
              <a:rPr lang="en-CA" dirty="0" smtClean="0"/>
              <a:t>technique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33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en-CA" dirty="0" smtClean="0"/>
              <a:t>Life is Dynamic </a:t>
            </a:r>
            <a:br>
              <a:rPr lang="en-CA" dirty="0" smtClean="0"/>
            </a:br>
            <a:r>
              <a:rPr lang="en-CA" dirty="0" smtClean="0"/>
              <a:t>and </a:t>
            </a:r>
            <a:br>
              <a:rPr lang="en-CA" dirty="0" smtClean="0"/>
            </a:br>
            <a:r>
              <a:rPr lang="en-CA" dirty="0" smtClean="0"/>
              <a:t>it </a:t>
            </a:r>
            <a:br>
              <a:rPr lang="en-CA" dirty="0" smtClean="0"/>
            </a:br>
            <a:r>
              <a:rPr lang="en-CA" dirty="0" smtClean="0"/>
              <a:t>follows a Divine order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84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Cycles and Rhythms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There </a:t>
            </a:r>
            <a:r>
              <a:rPr lang="en-US" dirty="0"/>
              <a:t>are countless cycles and rhythms 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universe </a:t>
            </a: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Macrocosm</a:t>
            </a:r>
            <a:endParaRPr lang="en-GB" sz="4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4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1072</Words>
  <Application>Microsoft Office PowerPoint</Application>
  <PresentationFormat>On-screen Show (4:3)</PresentationFormat>
  <Paragraphs>261</Paragraphs>
  <Slides>52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1964 Madras Law College</vt:lpstr>
      <vt:lpstr>My Dreams and Transitions Cycles in my life</vt:lpstr>
      <vt:lpstr> 1964 Madras Law College                  1984 Osmania Hospital  Madras                                                    Hyderabad </vt:lpstr>
      <vt:lpstr>Dreams and Transitions continued</vt:lpstr>
      <vt:lpstr>PowerPoint Presentation</vt:lpstr>
      <vt:lpstr>Topics covered in this presentation</vt:lpstr>
      <vt:lpstr>Life is Dynamic  and  it  follows a Divine order </vt:lpstr>
      <vt:lpstr>Cycles and Rhythms</vt:lpstr>
      <vt:lpstr>The space</vt:lpstr>
      <vt:lpstr>The solar system</vt:lpstr>
      <vt:lpstr>The earth and its atmosphere Biogeochemical cycles</vt:lpstr>
      <vt:lpstr>PowerPoint Presentation</vt:lpstr>
      <vt:lpstr>PowerPoint Presentation</vt:lpstr>
      <vt:lpstr>PowerPoint Presentation</vt:lpstr>
      <vt:lpstr>PowerPoint Presentation</vt:lpstr>
      <vt:lpstr>Cycles within the cycle of life   Microcosm  </vt:lpstr>
      <vt:lpstr>       Cycles within the Cycle of Life  Rhythm of breath 24 hour cycle, Day/Night Cycle, Circadian rhythm Lunar Cycle  7 year growth cycle Procreation cycles Gestation cycle Metabolic Cycles Psychology Atom  </vt:lpstr>
      <vt:lpstr>PowerPoint Presentation</vt:lpstr>
      <vt:lpstr>PowerPoint Presentation</vt:lpstr>
      <vt:lpstr>PowerPoint Presentation</vt:lpstr>
      <vt:lpstr>Parts of a cycle</vt:lpstr>
      <vt:lpstr>Srusti/Creation </vt:lpstr>
      <vt:lpstr> Sthiti/Sustenance/Maintenance  </vt:lpstr>
      <vt:lpstr>Laya/ Resolution (Rhythm)</vt:lpstr>
      <vt:lpstr>PowerPoint Presentation</vt:lpstr>
      <vt:lpstr>Spiritual Cycles Balance</vt:lpstr>
      <vt:lpstr>PowerPoint Presentation</vt:lpstr>
      <vt:lpstr>PowerPoint Presentation</vt:lpstr>
      <vt:lpstr>The Five Layers of the body </vt:lpstr>
      <vt:lpstr>The Five Layers of the body </vt:lpstr>
      <vt:lpstr> 3 Bodies </vt:lpstr>
      <vt:lpstr>Components of the gross body</vt:lpstr>
      <vt:lpstr>PowerPoint Presentation</vt:lpstr>
      <vt:lpstr>The components of Subtle body</vt:lpstr>
      <vt:lpstr>PowerPoint Presentation</vt:lpstr>
      <vt:lpstr>PowerPoint Presentation</vt:lpstr>
      <vt:lpstr>PowerPoint Presentation</vt:lpstr>
      <vt:lpstr>The Components of Causal Body</vt:lpstr>
      <vt:lpstr>PowerPoint Presentation</vt:lpstr>
      <vt:lpstr>Group balance</vt:lpstr>
      <vt:lpstr>PowerPoint Presentation</vt:lpstr>
      <vt:lpstr>Preparation in a Spiritual Cycle balance</vt:lpstr>
      <vt:lpstr>3 steps of Generic corrections </vt:lpstr>
      <vt:lpstr>Goal </vt:lpstr>
      <vt:lpstr>Assessment and correction</vt:lpstr>
      <vt:lpstr>Correction techniques</vt:lpstr>
      <vt:lpstr>Anchoring </vt:lpstr>
      <vt:lpstr>Noticing the changes</vt:lpstr>
      <vt:lpstr>PowerPoint Presentation</vt:lpstr>
      <vt:lpstr>PowerPoint Presentation</vt:lpstr>
      <vt:lpstr>Dr. Rashida Naraharasetti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Cycles</dc:title>
  <dc:creator>Rashida</dc:creator>
  <cp:lastModifiedBy>sweth</cp:lastModifiedBy>
  <cp:revision>85</cp:revision>
  <dcterms:created xsi:type="dcterms:W3CDTF">2020-01-25T02:47:35Z</dcterms:created>
  <dcterms:modified xsi:type="dcterms:W3CDTF">2023-10-09T10:54:40Z</dcterms:modified>
</cp:coreProperties>
</file>